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0" r:id="rId4"/>
    <p:sldId id="272" r:id="rId5"/>
    <p:sldId id="293" r:id="rId6"/>
    <p:sldId id="267" r:id="rId7"/>
    <p:sldId id="260" r:id="rId8"/>
    <p:sldId id="263" r:id="rId9"/>
    <p:sldId id="259" r:id="rId10"/>
    <p:sldId id="258" r:id="rId11"/>
    <p:sldId id="264" r:id="rId12"/>
    <p:sldId id="261" r:id="rId13"/>
    <p:sldId id="262" r:id="rId14"/>
    <p:sldId id="265" r:id="rId15"/>
    <p:sldId id="26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06F346-FE6E-FEBA-1F12-FB5E73142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E22ED4-DB13-68C8-72F0-AC0299A7A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CC1C1B-FAFA-223B-A33F-A5CB9F7C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F139CE-1516-D72D-A953-FFE19B5C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99DF37-07BD-C0F1-F93A-1DEF5AFF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82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D2A04-5B26-BDC7-24D5-800F4067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419501-2E6D-B8EF-34AD-85E5E49E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FFFF66-F873-CF2B-8078-E85000BB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399B94-2FD7-8E4C-4875-9DEE84B8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27936F-58C2-AC9D-3C6F-DBE06D0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2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DB1ACB-63F5-6A24-EC26-09F491595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11B9FA3-6C74-40B0-6F8C-1063F91AA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F053BF-2103-95A2-F29B-A9183B28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04ABB3-3D1C-B984-16EF-AAC87A60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6D80D7-55C9-3FD7-364C-5EE35200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49371-9B7A-6104-37BF-F172B17E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558E89-E2BB-B19F-5ECD-5BF9A581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E97222-ADE5-DB71-9E32-66511FA5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E1A92B-665F-7378-5DCF-D98C949B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45DDF9-813E-369F-A034-8B687572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2CFC64-F0E9-822E-355C-2EB4786E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5C44B0-104C-59BB-6B36-E457D76D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0FD01B-9C61-D99B-5EFC-335871E8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E5D802-DFC8-704C-6FA1-C0804084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163FFF-D325-FE1E-8F04-8C76EDF0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6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7B05B0-0269-006B-1BB3-6B43C866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DA2902-E440-EEE4-BC8C-82EB29FA3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5AF9E3-EABF-B36B-9631-848A792C0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29944F-D45E-7024-7148-F9CDE573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BFC08E-AAC9-D55F-D9B6-7F786EFD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E0A83C-3A52-D549-4AF1-B35D5FBA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76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D250C-A0BE-10AA-B85F-DF8CBC6C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52F5B3-DABB-1007-39CF-FC1EED03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CE2AB4-4935-6FCB-C389-0FD36CFE7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F6135E-63A5-8B57-40AB-0EF10F8AA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BBAF20B-8D7B-C2CA-0E48-BEF0E7DF3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0DF05EE-20B5-C20C-B79D-A13D81B0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65256DF-131A-F8B6-E45B-018577E7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AE8C6C-F3A5-4074-E2CF-DB1F27D0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53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0F8994-636C-5653-1381-45459E5B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AE5A77-70C3-02C9-514B-8F7C9671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832BB06-7490-AFEA-6D6C-3886F58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946CFF-EE44-9C4C-2866-539ABDD4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4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86B90F-947E-23EC-F45E-97DB67BC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AEE064-30AF-529F-2A2B-C0859748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5BEF40-8CD3-22E9-6DE4-0FC8ACFE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5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89C059-48F2-3DEA-72FB-E115FA68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A2117E-7B37-FB07-D241-0F1AB6B0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A4B91F-1DB1-FF62-4452-EEDD37AEB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62235B-951C-C70C-DA9B-057E9CC4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E8974A-F316-474B-083B-2CF359E9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F2B060-A421-4597-D5A5-E3B5F540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2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BFF68-977A-F147-BB46-45D51E35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C24B93C-C45C-73BB-926C-DD0EB6B4D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B8E7FE-D327-2CBD-25A9-C5782662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55220C-758D-BE87-70D0-30CAA261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06AA90-AC56-8C47-4D37-46511B1C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15B36F-E9BC-F7DB-8E76-05E5C1A5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74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06F8BB0-6118-445A-29E1-8F7A835C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CDBC76-3B82-16A5-C2E9-4293D40D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28C87B-CE40-DC13-2BFE-EDADF41BA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6E96-7D47-42CA-BEE2-99EB43D57273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6D2B91-5C73-5468-6AF1-D89E5E935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0A4B4C-6644-4071-A3CB-4DB80814B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69C7-83D8-46FB-B390-BE28C79F70C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一張含有 電話 的圖片&#10;&#10;自動產生的描述">
            <a:extLst>
              <a:ext uri="{FF2B5EF4-FFF2-40B4-BE49-F238E27FC236}">
                <a16:creationId xmlns:a16="http://schemas.microsoft.com/office/drawing/2014/main" id="{E005608C-A04E-EF0E-516D-DF1E25714B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00" y="306782"/>
            <a:ext cx="1567800" cy="15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02FB13-6679-AB77-7E53-EE2F973F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964" y="842683"/>
            <a:ext cx="9520989" cy="4738554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112</a:t>
            </a:r>
            <a:r>
              <a:rPr lang="zh-TW" altLang="en-US" sz="72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年度</a:t>
            </a:r>
            <a:br>
              <a:rPr lang="en-US" altLang="zh-TW" sz="72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</a:br>
            <a:r>
              <a:rPr lang="zh-TW" altLang="en-US" sz="72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進階審查常見補件原因</a:t>
            </a:r>
            <a:br>
              <a:rPr lang="en-US" altLang="zh-TW" sz="72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</a:br>
            <a:br>
              <a:rPr lang="en-US" altLang="zh-TW" sz="72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</a:br>
            <a:r>
              <a:rPr lang="en-US" altLang="zh-TW" sz="4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1.</a:t>
            </a:r>
            <a:r>
              <a:rPr lang="zh-TW" altLang="en-US" sz="4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行政審查常見錯誤</a:t>
            </a:r>
            <a:br>
              <a:rPr lang="en-US" altLang="zh-TW" sz="4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</a:br>
            <a:r>
              <a:rPr lang="en-US" altLang="zh-TW" sz="4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2.NP2</a:t>
            </a:r>
            <a:r>
              <a:rPr lang="zh-TW" altLang="en-US" sz="4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送審格式常見錯誤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10149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71E22F7-7870-C8DD-3B57-7ADA32D2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23"/>
          <a:stretch/>
        </p:blipFill>
        <p:spPr>
          <a:xfrm>
            <a:off x="475344" y="759663"/>
            <a:ext cx="5315139" cy="51951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BA0666F-AB47-4928-63EE-CF02AE90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876" y="759663"/>
            <a:ext cx="6011666" cy="48893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4D82285-321B-1430-3091-1309DBAFC4B6}"/>
              </a:ext>
            </a:extLst>
          </p:cNvPr>
          <p:cNvSpPr/>
          <p:nvPr/>
        </p:nvSpPr>
        <p:spPr>
          <a:xfrm>
            <a:off x="6352032" y="836295"/>
            <a:ext cx="5315139" cy="58188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0A4E47-1C3E-1B84-E5CD-72978FB8097F}"/>
              </a:ext>
            </a:extLst>
          </p:cNvPr>
          <p:cNvSpPr/>
          <p:nvPr/>
        </p:nvSpPr>
        <p:spPr>
          <a:xfrm>
            <a:off x="542208" y="836295"/>
            <a:ext cx="5315139" cy="58188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左-右雙向 9">
            <a:extLst>
              <a:ext uri="{FF2B5EF4-FFF2-40B4-BE49-F238E27FC236}">
                <a16:creationId xmlns:a16="http://schemas.microsoft.com/office/drawing/2014/main" id="{58149E67-4E5B-D684-D528-7CDEE299A43B}"/>
              </a:ext>
            </a:extLst>
          </p:cNvPr>
          <p:cNvSpPr/>
          <p:nvPr/>
        </p:nvSpPr>
        <p:spPr>
          <a:xfrm>
            <a:off x="6435942" y="3389554"/>
            <a:ext cx="603502" cy="1389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72C413-CE0F-78BD-F589-85C1E3DEFE1C}"/>
              </a:ext>
            </a:extLst>
          </p:cNvPr>
          <p:cNvSpPr/>
          <p:nvPr/>
        </p:nvSpPr>
        <p:spPr>
          <a:xfrm>
            <a:off x="7153118" y="1341120"/>
            <a:ext cx="3881718" cy="43079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DB119E5-56E0-2D81-D820-6077775B02B0}"/>
              </a:ext>
            </a:extLst>
          </p:cNvPr>
          <p:cNvSpPr/>
          <p:nvPr/>
        </p:nvSpPr>
        <p:spPr>
          <a:xfrm>
            <a:off x="1397832" y="1393507"/>
            <a:ext cx="3881718" cy="43079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圖說文字: 向上箭號 15">
            <a:extLst>
              <a:ext uri="{FF2B5EF4-FFF2-40B4-BE49-F238E27FC236}">
                <a16:creationId xmlns:a16="http://schemas.microsoft.com/office/drawing/2014/main" id="{F61D91DF-4816-1CD1-6F6A-DD8A8562E707}"/>
              </a:ext>
            </a:extLst>
          </p:cNvPr>
          <p:cNvSpPr/>
          <p:nvPr/>
        </p:nvSpPr>
        <p:spPr>
          <a:xfrm>
            <a:off x="6712971" y="5639592"/>
            <a:ext cx="4321865" cy="917489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正確表格大小與邊界大小</a:t>
            </a:r>
          </a:p>
        </p:txBody>
      </p:sp>
      <p:sp>
        <p:nvSpPr>
          <p:cNvPr id="17" name="圖說文字: 向上箭號 16">
            <a:extLst>
              <a:ext uri="{FF2B5EF4-FFF2-40B4-BE49-F238E27FC236}">
                <a16:creationId xmlns:a16="http://schemas.microsoft.com/office/drawing/2014/main" id="{104DB383-F0AA-F08D-D63F-89FECEC4E890}"/>
              </a:ext>
            </a:extLst>
          </p:cNvPr>
          <p:cNvSpPr/>
          <p:nvPr/>
        </p:nvSpPr>
        <p:spPr>
          <a:xfrm>
            <a:off x="329232" y="5485964"/>
            <a:ext cx="2462736" cy="124585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錯誤表格大小</a:t>
            </a:r>
            <a:endParaRPr lang="en-US" altLang="zh-TW" sz="2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未符合邊界</a:t>
            </a:r>
          </a:p>
        </p:txBody>
      </p:sp>
      <p:sp>
        <p:nvSpPr>
          <p:cNvPr id="18" name="圖說文字: 向上箭號 17">
            <a:extLst>
              <a:ext uri="{FF2B5EF4-FFF2-40B4-BE49-F238E27FC236}">
                <a16:creationId xmlns:a16="http://schemas.microsoft.com/office/drawing/2014/main" id="{37127DE0-E51D-E9A7-C1FC-33E28B185217}"/>
              </a:ext>
            </a:extLst>
          </p:cNvPr>
          <p:cNvSpPr/>
          <p:nvPr/>
        </p:nvSpPr>
        <p:spPr>
          <a:xfrm>
            <a:off x="2447079" y="4381709"/>
            <a:ext cx="2036771" cy="964289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C7663A9-6698-400E-8177-2534FC7B6C8E}"/>
              </a:ext>
            </a:extLst>
          </p:cNvPr>
          <p:cNvSpPr txBox="1"/>
          <p:nvPr/>
        </p:nvSpPr>
        <p:spPr>
          <a:xfrm>
            <a:off x="567138" y="126179"/>
            <a:ext cx="11082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表格也需符合</a:t>
            </a:r>
            <a:r>
              <a:rPr lang="zh-TW" altLang="en-US" sz="4000" b="0" i="0" dirty="0">
                <a:solidFill>
                  <a:srgbClr val="002060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邊界</a:t>
            </a:r>
            <a:r>
              <a:rPr lang="zh-TW" altLang="en-US" sz="40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</a:t>
            </a:r>
            <a:r>
              <a:rPr lang="zh-TW" altLang="en-US" sz="4000" b="0" i="0" dirty="0">
                <a:solidFill>
                  <a:srgbClr val="002060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行間距離</a:t>
            </a:r>
            <a:r>
              <a:rPr lang="zh-TW" altLang="en-US" sz="40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、每頁字數等規定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21" name="箭號: 左-右雙向 20">
            <a:extLst>
              <a:ext uri="{FF2B5EF4-FFF2-40B4-BE49-F238E27FC236}">
                <a16:creationId xmlns:a16="http://schemas.microsoft.com/office/drawing/2014/main" id="{65473713-D569-9B96-1E5C-391B511398A6}"/>
              </a:ext>
            </a:extLst>
          </p:cNvPr>
          <p:cNvSpPr/>
          <p:nvPr/>
        </p:nvSpPr>
        <p:spPr>
          <a:xfrm>
            <a:off x="639134" y="3408517"/>
            <a:ext cx="603502" cy="1389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圖說文字: 向上箭號 21">
            <a:extLst>
              <a:ext uri="{FF2B5EF4-FFF2-40B4-BE49-F238E27FC236}">
                <a16:creationId xmlns:a16="http://schemas.microsoft.com/office/drawing/2014/main" id="{ACBF8512-EF7C-6F1D-434F-810BDCF9D517}"/>
              </a:ext>
            </a:extLst>
          </p:cNvPr>
          <p:cNvSpPr/>
          <p:nvPr/>
        </p:nvSpPr>
        <p:spPr>
          <a:xfrm>
            <a:off x="8757397" y="3619760"/>
            <a:ext cx="2036771" cy="964289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</p:spTree>
    <p:extLst>
      <p:ext uri="{BB962C8B-B14F-4D97-AF65-F5344CB8AC3E}">
        <p14:creationId xmlns:p14="http://schemas.microsoft.com/office/powerpoint/2010/main" val="393476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9D34A8F-C9B3-8C53-416F-9546997B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49" y="501631"/>
            <a:ext cx="12093516" cy="428973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2279B31-A5F4-F24D-17B3-F485AAD95C1A}"/>
              </a:ext>
            </a:extLst>
          </p:cNvPr>
          <p:cNvSpPr/>
          <p:nvPr/>
        </p:nvSpPr>
        <p:spPr>
          <a:xfrm>
            <a:off x="6111880" y="198691"/>
            <a:ext cx="5900928" cy="646061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7ACEFC-7D3A-2EAF-A1C5-F95434C029A7}"/>
              </a:ext>
            </a:extLst>
          </p:cNvPr>
          <p:cNvSpPr/>
          <p:nvPr/>
        </p:nvSpPr>
        <p:spPr>
          <a:xfrm>
            <a:off x="98484" y="198691"/>
            <a:ext cx="5900928" cy="646061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左-右雙向 5">
            <a:extLst>
              <a:ext uri="{FF2B5EF4-FFF2-40B4-BE49-F238E27FC236}">
                <a16:creationId xmlns:a16="http://schemas.microsoft.com/office/drawing/2014/main" id="{2CB4AB9C-4F95-869A-D1EA-89D04128B804}"/>
              </a:ext>
            </a:extLst>
          </p:cNvPr>
          <p:cNvSpPr/>
          <p:nvPr/>
        </p:nvSpPr>
        <p:spPr>
          <a:xfrm>
            <a:off x="6176510" y="4523232"/>
            <a:ext cx="589253" cy="2085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左-右雙向 6">
            <a:extLst>
              <a:ext uri="{FF2B5EF4-FFF2-40B4-BE49-F238E27FC236}">
                <a16:creationId xmlns:a16="http://schemas.microsoft.com/office/drawing/2014/main" id="{5E1856B9-5A76-FCA3-88E1-43B6288CF604}"/>
              </a:ext>
            </a:extLst>
          </p:cNvPr>
          <p:cNvSpPr/>
          <p:nvPr/>
        </p:nvSpPr>
        <p:spPr>
          <a:xfrm>
            <a:off x="116033" y="3514457"/>
            <a:ext cx="701298" cy="2239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14975D-6CF7-E11E-9427-1CA9623B5A24}"/>
              </a:ext>
            </a:extLst>
          </p:cNvPr>
          <p:cNvSpPr/>
          <p:nvPr/>
        </p:nvSpPr>
        <p:spPr>
          <a:xfrm>
            <a:off x="6867951" y="3466581"/>
            <a:ext cx="4309528" cy="15786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B6D8DB-1B96-D356-D604-6C5ACBC4FAE8}"/>
              </a:ext>
            </a:extLst>
          </p:cNvPr>
          <p:cNvSpPr/>
          <p:nvPr/>
        </p:nvSpPr>
        <p:spPr>
          <a:xfrm>
            <a:off x="929799" y="902208"/>
            <a:ext cx="4309528" cy="478301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圖說文字: 向上箭號 9">
            <a:extLst>
              <a:ext uri="{FF2B5EF4-FFF2-40B4-BE49-F238E27FC236}">
                <a16:creationId xmlns:a16="http://schemas.microsoft.com/office/drawing/2014/main" id="{5C52ECE4-70AA-E4E0-E8FA-B3219146F79D}"/>
              </a:ext>
            </a:extLst>
          </p:cNvPr>
          <p:cNvSpPr/>
          <p:nvPr/>
        </p:nvSpPr>
        <p:spPr>
          <a:xfrm>
            <a:off x="6350633" y="5081938"/>
            <a:ext cx="2244957" cy="800817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正確邊界大小</a:t>
            </a:r>
          </a:p>
        </p:txBody>
      </p:sp>
      <p:sp>
        <p:nvSpPr>
          <p:cNvPr id="12" name="圖說文字: 向上箭號 11">
            <a:extLst>
              <a:ext uri="{FF2B5EF4-FFF2-40B4-BE49-F238E27FC236}">
                <a16:creationId xmlns:a16="http://schemas.microsoft.com/office/drawing/2014/main" id="{DE81D38D-449A-6D13-AF3F-BB86E11FD64C}"/>
              </a:ext>
            </a:extLst>
          </p:cNvPr>
          <p:cNvSpPr/>
          <p:nvPr/>
        </p:nvSpPr>
        <p:spPr>
          <a:xfrm>
            <a:off x="2873550" y="4643426"/>
            <a:ext cx="2276415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13" name="圖說文字: 向上箭號 12">
            <a:extLst>
              <a:ext uri="{FF2B5EF4-FFF2-40B4-BE49-F238E27FC236}">
                <a16:creationId xmlns:a16="http://schemas.microsoft.com/office/drawing/2014/main" id="{564BBB2E-6BA4-4CCA-8DAB-66700DD24412}"/>
              </a:ext>
            </a:extLst>
          </p:cNvPr>
          <p:cNvSpPr/>
          <p:nvPr/>
        </p:nvSpPr>
        <p:spPr>
          <a:xfrm>
            <a:off x="9468143" y="5094302"/>
            <a:ext cx="2244957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0756D6-68B4-4BA5-CBF6-68EBA6D449B2}"/>
              </a:ext>
            </a:extLst>
          </p:cNvPr>
          <p:cNvSpPr/>
          <p:nvPr/>
        </p:nvSpPr>
        <p:spPr>
          <a:xfrm>
            <a:off x="6867951" y="358367"/>
            <a:ext cx="4309528" cy="2978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圖說文字: 向上箭號 14">
            <a:extLst>
              <a:ext uri="{FF2B5EF4-FFF2-40B4-BE49-F238E27FC236}">
                <a16:creationId xmlns:a16="http://schemas.microsoft.com/office/drawing/2014/main" id="{F0E5EBF9-757A-A374-2543-E50BE154164D}"/>
              </a:ext>
            </a:extLst>
          </p:cNvPr>
          <p:cNvSpPr/>
          <p:nvPr/>
        </p:nvSpPr>
        <p:spPr>
          <a:xfrm>
            <a:off x="9353602" y="1816421"/>
            <a:ext cx="2093353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19" name="圖說文字: 向上箭號 18">
            <a:extLst>
              <a:ext uri="{FF2B5EF4-FFF2-40B4-BE49-F238E27FC236}">
                <a16:creationId xmlns:a16="http://schemas.microsoft.com/office/drawing/2014/main" id="{32975BB5-2DA1-2D7B-2DB5-512F54072591}"/>
              </a:ext>
            </a:extLst>
          </p:cNvPr>
          <p:cNvSpPr/>
          <p:nvPr/>
        </p:nvSpPr>
        <p:spPr>
          <a:xfrm>
            <a:off x="335680" y="4859419"/>
            <a:ext cx="2167591" cy="124585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錯誤表格大小</a:t>
            </a:r>
            <a:endParaRPr lang="en-US" altLang="zh-TW" sz="2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未符合邊界</a:t>
            </a:r>
          </a:p>
        </p:txBody>
      </p:sp>
      <p:sp>
        <p:nvSpPr>
          <p:cNvPr id="20" name="圖說文字: 向上箭號 19">
            <a:extLst>
              <a:ext uri="{FF2B5EF4-FFF2-40B4-BE49-F238E27FC236}">
                <a16:creationId xmlns:a16="http://schemas.microsoft.com/office/drawing/2014/main" id="{8152471F-F463-7B45-A1F7-352356F011B0}"/>
              </a:ext>
            </a:extLst>
          </p:cNvPr>
          <p:cNvSpPr/>
          <p:nvPr/>
        </p:nvSpPr>
        <p:spPr>
          <a:xfrm>
            <a:off x="5720996" y="1914529"/>
            <a:ext cx="2167591" cy="124585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錯誤表格大小</a:t>
            </a:r>
            <a:endParaRPr lang="en-US" altLang="zh-TW" sz="2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未符合邊界</a:t>
            </a:r>
          </a:p>
        </p:txBody>
      </p:sp>
    </p:spTree>
    <p:extLst>
      <p:ext uri="{BB962C8B-B14F-4D97-AF65-F5344CB8AC3E}">
        <p14:creationId xmlns:p14="http://schemas.microsoft.com/office/powerpoint/2010/main" val="289292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E376D8E5-94CB-A7F7-0E43-9847FEACC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26"/>
          <a:stretch/>
        </p:blipFill>
        <p:spPr>
          <a:xfrm>
            <a:off x="6364318" y="3468184"/>
            <a:ext cx="5345505" cy="20010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C5DB82B-6C67-D1F5-0FEA-BC4E8816A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0"/>
          <a:stretch/>
        </p:blipFill>
        <p:spPr>
          <a:xfrm>
            <a:off x="273984" y="1219200"/>
            <a:ext cx="5245337" cy="106554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26111B7-5336-9B74-22D1-B3F8CAAEF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50" y="3649158"/>
            <a:ext cx="5063207" cy="136961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619CFC6-B81B-C06C-A8A4-B298FCE290B1}"/>
              </a:ext>
            </a:extLst>
          </p:cNvPr>
          <p:cNvSpPr/>
          <p:nvPr/>
        </p:nvSpPr>
        <p:spPr>
          <a:xfrm>
            <a:off x="273984" y="409575"/>
            <a:ext cx="5315139" cy="58188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B42B33-346E-FAE0-866A-195AB48EF6B5}"/>
              </a:ext>
            </a:extLst>
          </p:cNvPr>
          <p:cNvSpPr/>
          <p:nvPr/>
        </p:nvSpPr>
        <p:spPr>
          <a:xfrm>
            <a:off x="885768" y="966787"/>
            <a:ext cx="3881718" cy="148380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圖說文字: 向上箭號 9">
            <a:extLst>
              <a:ext uri="{FF2B5EF4-FFF2-40B4-BE49-F238E27FC236}">
                <a16:creationId xmlns:a16="http://schemas.microsoft.com/office/drawing/2014/main" id="{33BCD4C8-B474-2145-483A-777AABD7E6AF}"/>
              </a:ext>
            </a:extLst>
          </p:cNvPr>
          <p:cNvSpPr/>
          <p:nvPr/>
        </p:nvSpPr>
        <p:spPr>
          <a:xfrm>
            <a:off x="1666569" y="2523392"/>
            <a:ext cx="2190936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11" name="圖說文字: 向上箭號 10">
            <a:extLst>
              <a:ext uri="{FF2B5EF4-FFF2-40B4-BE49-F238E27FC236}">
                <a16:creationId xmlns:a16="http://schemas.microsoft.com/office/drawing/2014/main" id="{D90EBCFD-B0D5-39E6-C073-52789EFCD251}"/>
              </a:ext>
            </a:extLst>
          </p:cNvPr>
          <p:cNvSpPr/>
          <p:nvPr/>
        </p:nvSpPr>
        <p:spPr>
          <a:xfrm>
            <a:off x="1717971" y="5329538"/>
            <a:ext cx="2164563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1FD175D-C031-BB4D-4CDF-E62C12379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81" y="245818"/>
            <a:ext cx="5342083" cy="241574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45877A1-E13A-3485-9F3C-3C33FE96F609}"/>
              </a:ext>
            </a:extLst>
          </p:cNvPr>
          <p:cNvSpPr/>
          <p:nvPr/>
        </p:nvSpPr>
        <p:spPr>
          <a:xfrm>
            <a:off x="6376080" y="400104"/>
            <a:ext cx="5315139" cy="58188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0764BAB-CF1E-FE67-3FF8-535BFBE3EAEA}"/>
              </a:ext>
            </a:extLst>
          </p:cNvPr>
          <p:cNvSpPr/>
          <p:nvPr/>
        </p:nvSpPr>
        <p:spPr>
          <a:xfrm>
            <a:off x="6987864" y="703170"/>
            <a:ext cx="3881718" cy="200106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289CE6-02B8-0410-C078-6B696702EDFF}"/>
              </a:ext>
            </a:extLst>
          </p:cNvPr>
          <p:cNvSpPr/>
          <p:nvPr/>
        </p:nvSpPr>
        <p:spPr>
          <a:xfrm>
            <a:off x="6987864" y="3477094"/>
            <a:ext cx="3881718" cy="214644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E3BE13-4598-0278-34B0-ADEAA395CD7D}"/>
              </a:ext>
            </a:extLst>
          </p:cNvPr>
          <p:cNvSpPr/>
          <p:nvPr/>
        </p:nvSpPr>
        <p:spPr>
          <a:xfrm>
            <a:off x="859395" y="3483312"/>
            <a:ext cx="3881718" cy="1764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圖說文字: 向上箭號 19">
            <a:extLst>
              <a:ext uri="{FF2B5EF4-FFF2-40B4-BE49-F238E27FC236}">
                <a16:creationId xmlns:a16="http://schemas.microsoft.com/office/drawing/2014/main" id="{57AEFA7F-FC1B-0E4D-2CC3-E383FC7DF901}"/>
              </a:ext>
            </a:extLst>
          </p:cNvPr>
          <p:cNvSpPr/>
          <p:nvPr/>
        </p:nvSpPr>
        <p:spPr>
          <a:xfrm>
            <a:off x="7771475" y="2588278"/>
            <a:ext cx="2279221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  <p:sp>
        <p:nvSpPr>
          <p:cNvPr id="21" name="圖說文字: 向上箭號 20">
            <a:extLst>
              <a:ext uri="{FF2B5EF4-FFF2-40B4-BE49-F238E27FC236}">
                <a16:creationId xmlns:a16="http://schemas.microsoft.com/office/drawing/2014/main" id="{D2F1323A-1C12-6A50-B47F-7B5838CB0C8B}"/>
              </a:ext>
            </a:extLst>
          </p:cNvPr>
          <p:cNvSpPr/>
          <p:nvPr/>
        </p:nvSpPr>
        <p:spPr>
          <a:xfrm>
            <a:off x="7789111" y="5406163"/>
            <a:ext cx="2243951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</p:spTree>
    <p:extLst>
      <p:ext uri="{BB962C8B-B14F-4D97-AF65-F5344CB8AC3E}">
        <p14:creationId xmlns:p14="http://schemas.microsoft.com/office/powerpoint/2010/main" val="410602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CCBC339-4F7C-2E59-FC00-B5327C1DE8FF}"/>
              </a:ext>
            </a:extLst>
          </p:cNvPr>
          <p:cNvSpPr txBox="1"/>
          <p:nvPr/>
        </p:nvSpPr>
        <p:spPr>
          <a:xfrm>
            <a:off x="154193" y="178889"/>
            <a:ext cx="11883614" cy="610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報告依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"</a:t>
            </a: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NP II</a:t>
            </a:r>
            <a:r>
              <a:rPr lang="zh-TW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病人評估及照護計畫送審作業細則</a:t>
            </a: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"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格式要求書寫</a:t>
            </a:r>
            <a:b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</a:b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 (</a:t>
            </a:r>
            <a:r>
              <a:rPr lang="zh-TW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三</a:t>
            </a: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)</a:t>
            </a:r>
            <a:r>
              <a:rPr lang="zh-TW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書寫篇幅：</a:t>
            </a:r>
            <a:b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</a:b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1.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頁數限制：內文每篇至多</a:t>
            </a:r>
            <a:r>
              <a:rPr lang="en-US" altLang="zh-TW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15</a:t>
            </a:r>
            <a:r>
              <a:rPr lang="zh-TW" altLang="en-US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頁</a:t>
            </a:r>
            <a:r>
              <a:rPr lang="en-US" altLang="zh-TW" sz="1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(</a:t>
            </a:r>
            <a:r>
              <a:rPr lang="zh-TW" altLang="en-US" sz="1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自病人簡介開始編列頁碼，</a:t>
            </a:r>
            <a:r>
              <a:rPr lang="zh-TW" altLang="en-US" sz="14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含</a:t>
            </a:r>
            <a:r>
              <a:rPr lang="zh-TW" altLang="en-US" sz="1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圖表及所有附件，頁數不符者不予通過</a:t>
            </a:r>
            <a:r>
              <a:rPr lang="en-US" altLang="zh-TW" sz="1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)</a:t>
            </a:r>
            <a:r>
              <a:rPr lang="zh-TW" altLang="en-US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。</a:t>
            </a:r>
            <a:endParaRPr lang="en-US" altLang="zh-TW" sz="3200" dirty="0">
              <a:solidFill>
                <a:srgbClr val="111111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2.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格式要求：</a:t>
            </a:r>
            <a:r>
              <a:rPr lang="zh-TW" altLang="en-US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一律電腦繕打，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字數每頁</a:t>
            </a: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600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字（</a:t>
            </a:r>
            <a:r>
              <a:rPr lang="en-US" altLang="zh-TW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30</a:t>
            </a:r>
            <a:r>
              <a:rPr lang="zh-TW" altLang="en-US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字</a:t>
            </a:r>
            <a:r>
              <a:rPr lang="en-US" altLang="zh-TW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×20</a:t>
            </a:r>
            <a:r>
              <a:rPr lang="zh-TW" altLang="en-US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行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）以內，字型大小</a:t>
            </a:r>
            <a:r>
              <a:rPr lang="en-US" altLang="zh-TW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14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號（表格字型至少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12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號），行間距離採單行間距，上下邊界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2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公分，左右邊界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3.17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公分。（不符者不予通過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)</a:t>
            </a:r>
            <a:br>
              <a:rPr lang="zh-TW" altLang="en-US" sz="3200" dirty="0">
                <a:latin typeface="源泉圓體 B" panose="020B0800000000000000" pitchFamily="34" charset="-120"/>
                <a:ea typeface="源泉圓體 B" panose="020B0800000000000000" pitchFamily="34" charset="-120"/>
              </a:rPr>
            </a:br>
            <a:r>
              <a:rPr lang="zh-TW" altLang="en-US" sz="3200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注意</a:t>
            </a:r>
            <a:r>
              <a:rPr lang="en-US" altLang="zh-TW" sz="3200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:</a:t>
            </a:r>
            <a:r>
              <a:rPr lang="zh-TW" altLang="en-US" sz="40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表格也需符合</a:t>
            </a:r>
            <a:r>
              <a:rPr lang="zh-TW" altLang="en-US" sz="4000" b="0" i="0" dirty="0">
                <a:solidFill>
                  <a:srgbClr val="C00000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邊界</a:t>
            </a:r>
            <a:r>
              <a:rPr lang="zh-TW" altLang="en-US" sz="40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</a:t>
            </a:r>
            <a:r>
              <a:rPr lang="zh-TW" altLang="en-US" sz="4000" b="0" i="0" dirty="0">
                <a:solidFill>
                  <a:srgbClr val="C00000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行間距離</a:t>
            </a:r>
            <a:r>
              <a:rPr lang="zh-TW" altLang="en-US" sz="40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、每頁字數等規定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。</a:t>
            </a:r>
            <a:br>
              <a:rPr lang="zh-TW" altLang="en-US" sz="3200" dirty="0">
                <a:latin typeface="源泉圓體 B" panose="020B0800000000000000" pitchFamily="34" charset="-120"/>
                <a:ea typeface="源泉圓體 B" panose="020B0800000000000000" pitchFamily="34" charset="-120"/>
              </a:rPr>
            </a:b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若送審進階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NPIII</a:t>
            </a:r>
            <a:r>
              <a:rPr lang="zh-TW" altLang="en-US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 、 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IV</a:t>
            </a:r>
            <a:r>
              <a:rPr lang="zh-TW" altLang="en-US" sz="3200" dirty="0">
                <a:solidFill>
                  <a:srgbClr val="C0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 、 </a:t>
            </a:r>
            <a:r>
              <a:rPr lang="en-US" altLang="zh-TW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V 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書寫</a:t>
            </a:r>
            <a:r>
              <a:rPr lang="zh-TW" altLang="en-US" sz="32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格式</a:t>
            </a:r>
            <a:r>
              <a:rPr lang="zh-TW" altLang="en-US" sz="3200" b="0" i="0" dirty="0">
                <a:solidFill>
                  <a:srgbClr val="111111"/>
                </a:solidFill>
                <a:effectLst/>
                <a:latin typeface="源泉圓體 B" panose="020B0800000000000000" pitchFamily="34" charset="-120"/>
                <a:ea typeface="源泉圓體 B" panose="020B0800000000000000" pitchFamily="34" charset="-120"/>
              </a:rPr>
              <a:t>規定相同，不符者不予通過。</a:t>
            </a:r>
            <a:endParaRPr lang="zh-TW" altLang="en-US" sz="32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49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A6EE133-2D32-0FDB-A55D-2FF9C5C3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28" y="1948849"/>
            <a:ext cx="5698772" cy="27168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C7E79F6-A1E0-CDB8-D97F-D2952427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57" y="450838"/>
            <a:ext cx="6384143" cy="57128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E23E0B4-E64D-EC1C-BC58-68A353BD4D38}"/>
              </a:ext>
            </a:extLst>
          </p:cNvPr>
          <p:cNvSpPr txBox="1"/>
          <p:nvPr/>
        </p:nvSpPr>
        <p:spPr>
          <a:xfrm>
            <a:off x="682752" y="610965"/>
            <a:ext cx="4535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格式設定步驟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4215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9028A7-EF08-7124-7D86-9DC2610B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114"/>
            <a:ext cx="7325116" cy="44295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5B3C12F-045D-64FD-A864-530B5523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12" y="146213"/>
            <a:ext cx="5484425" cy="568605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E96CC0A-F1B0-0F7D-AC64-5E7F8171E411}"/>
              </a:ext>
            </a:extLst>
          </p:cNvPr>
          <p:cNvSpPr txBox="1"/>
          <p:nvPr/>
        </p:nvSpPr>
        <p:spPr>
          <a:xfrm>
            <a:off x="6705600" y="5832271"/>
            <a:ext cx="4535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完成格式設定</a:t>
            </a:r>
            <a:r>
              <a:rPr lang="en-US" altLang="zh-TW" sz="5400" dirty="0">
                <a:solidFill>
                  <a:srgbClr val="11111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!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0961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A4C1D8D-7C24-2735-9F66-D95DC1A1B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017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1.</a:t>
            </a:r>
            <a:r>
              <a:rPr lang="zh-TW" altLang="en-US" sz="66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行政審查常見錯誤</a:t>
            </a:r>
            <a:br>
              <a:rPr lang="en-US" altLang="zh-TW" sz="66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</a:b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01442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529887B-4810-441D-A6FC-897BA2ED1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38"/>
          <a:stretch/>
        </p:blipFill>
        <p:spPr>
          <a:xfrm>
            <a:off x="3748237" y="2698827"/>
            <a:ext cx="7580070" cy="22954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801C40-FB55-404B-9578-190D2D6F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0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認證申請同意書不通過原因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0F974F8-B7C0-4F32-9090-C18CF5E3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1" y="1409700"/>
            <a:ext cx="3634149" cy="5086350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FA391E8-F925-4101-94C2-677E52845349}"/>
              </a:ext>
            </a:extLst>
          </p:cNvPr>
          <p:cNvSpPr/>
          <p:nvPr/>
        </p:nvSpPr>
        <p:spPr>
          <a:xfrm>
            <a:off x="535169" y="5285072"/>
            <a:ext cx="3437085" cy="587092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8781BFE-CF2C-4E09-99EF-C7CBC2EE25F8}"/>
              </a:ext>
            </a:extLst>
          </p:cNvPr>
          <p:cNvSpPr/>
          <p:nvPr/>
        </p:nvSpPr>
        <p:spPr>
          <a:xfrm>
            <a:off x="3972254" y="2384612"/>
            <a:ext cx="8086396" cy="3344676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99E3F1D-4B2D-481E-AEBD-8FC0FEC02D6A}"/>
              </a:ext>
            </a:extLst>
          </p:cNvPr>
          <p:cNvSpPr txBox="1"/>
          <p:nvPr/>
        </p:nvSpPr>
        <p:spPr>
          <a:xfrm>
            <a:off x="5849075" y="2593091"/>
            <a:ext cx="3227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缺</a:t>
            </a:r>
            <a:r>
              <a:rPr lang="zh-TW" altLang="en-US" sz="4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本人簽名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09B7E2B-D382-4BB5-B8F3-AB7A19A60DB6}"/>
              </a:ext>
            </a:extLst>
          </p:cNvPr>
          <p:cNvSpPr txBox="1"/>
          <p:nvPr/>
        </p:nvSpPr>
        <p:spPr>
          <a:xfrm>
            <a:off x="9310349" y="3410014"/>
            <a:ext cx="2748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缺主任委員</a:t>
            </a:r>
            <a:endParaRPr lang="en-US" altLang="zh-TW" sz="4000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職章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EE9B025-F152-4C22-8500-5AD8AB508C56}"/>
              </a:ext>
            </a:extLst>
          </p:cNvPr>
          <p:cNvSpPr txBox="1"/>
          <p:nvPr/>
        </p:nvSpPr>
        <p:spPr>
          <a:xfrm>
            <a:off x="5657854" y="4806770"/>
            <a:ext cx="5786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本次申請日前一個月內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450A2C3-CC56-9F5D-6302-2D3AA9953A1D}"/>
              </a:ext>
            </a:extLst>
          </p:cNvPr>
          <p:cNvSpPr txBox="1"/>
          <p:nvPr/>
        </p:nvSpPr>
        <p:spPr>
          <a:xfrm>
            <a:off x="2019502" y="5278491"/>
            <a:ext cx="302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缺主任委員職章</a:t>
            </a:r>
          </a:p>
        </p:txBody>
      </p:sp>
    </p:spTree>
    <p:extLst>
      <p:ext uri="{BB962C8B-B14F-4D97-AF65-F5344CB8AC3E}">
        <p14:creationId xmlns:p14="http://schemas.microsoft.com/office/powerpoint/2010/main" val="205646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1A584AE-9F8A-F9F0-AB33-E7545EF42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34"/>
          <a:stretch/>
        </p:blipFill>
        <p:spPr>
          <a:xfrm>
            <a:off x="8553691" y="3561020"/>
            <a:ext cx="3212926" cy="9897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339D32B-35B2-42C6-9F37-92CCD192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65" y="883870"/>
            <a:ext cx="10515600" cy="7339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在職教育紀錄不通過原因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E44E839-D02C-0C81-ADE1-75007F3387EA}"/>
              </a:ext>
            </a:extLst>
          </p:cNvPr>
          <p:cNvSpPr/>
          <p:nvPr/>
        </p:nvSpPr>
        <p:spPr>
          <a:xfrm>
            <a:off x="650204" y="2215377"/>
            <a:ext cx="3682547" cy="9000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課程</a:t>
            </a:r>
            <a:r>
              <a:rPr lang="zh-TW" altLang="en-US" sz="4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未達</a:t>
            </a:r>
            <a:r>
              <a:rPr lang="en-US" altLang="zh-TW" sz="4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50</a:t>
            </a:r>
            <a:r>
              <a:rPr lang="zh-TW" altLang="en-US" sz="4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分</a:t>
            </a:r>
            <a:endParaRPr lang="en-US" altLang="zh-TW" sz="4000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86E34AE0-33D6-CBE9-8630-B60E9ADCAAE2}"/>
              </a:ext>
            </a:extLst>
          </p:cNvPr>
          <p:cNvSpPr/>
          <p:nvPr/>
        </p:nvSpPr>
        <p:spPr>
          <a:xfrm>
            <a:off x="5053974" y="2215377"/>
            <a:ext cx="2866869" cy="9000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課程表</a:t>
            </a:r>
            <a:endParaRPr lang="en-US" altLang="zh-TW" sz="40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EF4941B-2A38-4242-CDB2-99BC0C971C00}"/>
              </a:ext>
            </a:extLst>
          </p:cNvPr>
          <p:cNvSpPr/>
          <p:nvPr/>
        </p:nvSpPr>
        <p:spPr>
          <a:xfrm>
            <a:off x="8642067" y="2215377"/>
            <a:ext cx="3212927" cy="9000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缺</a:t>
            </a:r>
            <a:r>
              <a:rPr lang="zh-TW" altLang="en-US" sz="40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成效分析</a:t>
            </a:r>
            <a:endParaRPr lang="zh-TW" altLang="en-US" sz="4000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391CDD1-B575-6912-7CB1-3EAB82D6C8DB}"/>
              </a:ext>
            </a:extLst>
          </p:cNvPr>
          <p:cNvSpPr/>
          <p:nvPr/>
        </p:nvSpPr>
        <p:spPr>
          <a:xfrm>
            <a:off x="8131621" y="4550767"/>
            <a:ext cx="3934869" cy="727035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以文字描述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詳述可改進事宜</a:t>
            </a:r>
            <a:endParaRPr lang="en-US" altLang="zh-TW" sz="2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pic>
        <p:nvPicPr>
          <p:cNvPr id="9" name="圖片 8" descr="一張含有 桌 的圖片&#10;&#10;自動產生的描述">
            <a:extLst>
              <a:ext uri="{FF2B5EF4-FFF2-40B4-BE49-F238E27FC236}">
                <a16:creationId xmlns:a16="http://schemas.microsoft.com/office/drawing/2014/main" id="{325809F0-4AC4-0B22-DFD1-1FF6BBF42F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60417" r="29206" b="1647"/>
          <a:stretch/>
        </p:blipFill>
        <p:spPr>
          <a:xfrm>
            <a:off x="4557571" y="3325906"/>
            <a:ext cx="3492921" cy="208162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55C2EE7-A130-0827-737A-84A8849F949E}"/>
              </a:ext>
            </a:extLst>
          </p:cNvPr>
          <p:cNvSpPr/>
          <p:nvPr/>
        </p:nvSpPr>
        <p:spPr>
          <a:xfrm>
            <a:off x="5053974" y="4644404"/>
            <a:ext cx="1822376" cy="53976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需主管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簽章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06B4349-79CD-E9EC-8702-9AD12B077DAE}"/>
              </a:ext>
            </a:extLst>
          </p:cNvPr>
          <p:cNvSpPr txBox="1"/>
          <p:nvPr/>
        </p:nvSpPr>
        <p:spPr>
          <a:xfrm>
            <a:off x="425383" y="3712969"/>
            <a:ext cx="4132188" cy="2517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設計表、課表及簽到表時間</a:t>
            </a:r>
            <a:endParaRPr lang="en-US" altLang="zh-TW" sz="18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須一致且</a:t>
            </a:r>
            <a:r>
              <a:rPr lang="zh-TW" altLang="en-US" sz="1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達</a:t>
            </a:r>
            <a:r>
              <a:rPr lang="en-US" altLang="zh-TW" sz="1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50</a:t>
            </a:r>
            <a:r>
              <a:rPr lang="zh-TW" altLang="en-US" sz="1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分鐘</a:t>
            </a:r>
            <a:endParaRPr lang="en-US" altLang="zh-TW" sz="1800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altLang="zh-TW" sz="600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簡報內容</a:t>
            </a:r>
            <a:r>
              <a:rPr lang="zh-TW" altLang="en-US" sz="2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過少或缺</a:t>
            </a:r>
            <a:endParaRPr lang="en-US" altLang="zh-TW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8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內容符合</a:t>
            </a:r>
            <a:r>
              <a:rPr lang="zh-TW" altLang="en-US" sz="1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講課</a:t>
            </a:r>
            <a:r>
              <a:rPr lang="en-US" altLang="zh-TW" sz="1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&gt;30</a:t>
            </a:r>
            <a:r>
              <a:rPr lang="zh-TW" altLang="en-US" sz="1800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分鐘</a:t>
            </a:r>
            <a:endParaRPr lang="en-US" altLang="zh-TW" sz="1800" dirty="0">
              <a:solidFill>
                <a:srgbClr val="FF000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再次叮嚀</a:t>
            </a:r>
            <a:r>
              <a:rPr lang="zh-TW" altLang="en-US" dirty="0">
                <a:solidFill>
                  <a:srgbClr val="FF000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不要選個案報告，</a:t>
            </a:r>
            <a:r>
              <a:rPr lang="zh-TW" altLang="en-US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要大堂授課</a:t>
            </a:r>
            <a:endParaRPr lang="en-US" altLang="zh-TW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1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ADF72A-0816-49DD-8B1B-D6BD7715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7" y="401211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NP3</a:t>
            </a:r>
            <a:r>
              <a:rPr lang="zh-TW" altLang="en-US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品質管理活動不通過原因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A0B7EFEE-4C38-4A89-A9FC-C5937D210254}"/>
              </a:ext>
            </a:extLst>
          </p:cNvPr>
          <p:cNvSpPr/>
          <p:nvPr/>
        </p:nvSpPr>
        <p:spPr>
          <a:xfrm>
            <a:off x="449361" y="2422255"/>
            <a:ext cx="3884295" cy="243913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錯誤：</a:t>
            </a:r>
            <a:endParaRPr lang="en-US" altLang="zh-TW" sz="4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/>
            <a:r>
              <a:rPr lang="zh-TW" altLang="en-US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品管會議</a:t>
            </a:r>
            <a:endParaRPr lang="en-US" altLang="zh-TW" sz="4400" dirty="0">
              <a:solidFill>
                <a:srgbClr val="EA617C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  <a:p>
            <a:pPr algn="ctr"/>
            <a:r>
              <a:rPr lang="zh-TW" altLang="en-US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專師委員會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81EC648-843E-4DB8-AE8A-3BC1F3F72E03}"/>
              </a:ext>
            </a:extLst>
          </p:cNvPr>
          <p:cNvSpPr/>
          <p:nvPr/>
        </p:nvSpPr>
        <p:spPr>
          <a:xfrm>
            <a:off x="5334001" y="2274834"/>
            <a:ext cx="6682959" cy="258655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正確：如品質改善報告</a:t>
            </a:r>
            <a:r>
              <a:rPr lang="en-US" altLang="zh-TW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PDCA</a:t>
            </a:r>
            <a:r>
              <a:rPr lang="zh-TW" altLang="en-US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、</a:t>
            </a:r>
            <a:r>
              <a:rPr lang="en-US" altLang="zh-TW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QCC</a:t>
            </a:r>
            <a:r>
              <a:rPr lang="zh-TW" altLang="en-US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或其他</a:t>
            </a:r>
            <a:r>
              <a:rPr lang="en-US" altLang="zh-TW" sz="4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*</a:t>
            </a:r>
          </a:p>
          <a:p>
            <a:pPr algn="ctr"/>
            <a:r>
              <a:rPr lang="zh-TW" altLang="en-US" sz="4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會議記錄與簽到表</a:t>
            </a:r>
            <a:endParaRPr lang="en-US" altLang="zh-TW" sz="4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  <a:cs typeface="+mj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9A36DAD-C76D-4F5B-8DF8-3D5ADA77BD5D}"/>
              </a:ext>
            </a:extLst>
          </p:cNvPr>
          <p:cNvSpPr txBox="1"/>
          <p:nvPr/>
        </p:nvSpPr>
        <p:spPr>
          <a:xfrm>
            <a:off x="512665" y="5074209"/>
            <a:ext cx="11504295" cy="114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j-cs"/>
              </a:rPr>
              <a:t>*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品質管制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(QC)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、品管圈活動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(QCC)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、全面品質管理活動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(TQM) 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、品質改善小組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(QIT) 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、根本原因分析（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RCA)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、平衡計分卡（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BSC)</a:t>
            </a:r>
            <a:r>
              <a:rPr lang="zh-TW" altLang="en-US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、失效模式分析（</a:t>
            </a:r>
            <a:r>
              <a:rPr lang="en-US" altLang="zh-TW" sz="2400" dirty="0">
                <a:solidFill>
                  <a:srgbClr val="EA617C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FMEA)</a:t>
            </a:r>
            <a:endParaRPr lang="zh-TW" altLang="en-US" sz="2400" dirty="0">
              <a:solidFill>
                <a:srgbClr val="EA617C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87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CBCB20-6BE6-8EC9-FBE9-41CE0A87E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altLang="zh-TW" sz="66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2.NP2</a:t>
            </a:r>
            <a:r>
              <a:rPr lang="zh-TW" altLang="en-US" sz="66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  <a:cs typeface="+mn-cs"/>
              </a:rPr>
              <a:t>送審格式常見錯誤</a:t>
            </a:r>
          </a:p>
        </p:txBody>
      </p:sp>
    </p:spTree>
    <p:extLst>
      <p:ext uri="{BB962C8B-B14F-4D97-AF65-F5344CB8AC3E}">
        <p14:creationId xmlns:p14="http://schemas.microsoft.com/office/powerpoint/2010/main" val="240266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82F4139-7951-8CF1-C58D-BFE761285AA8}"/>
              </a:ext>
            </a:extLst>
          </p:cNvPr>
          <p:cNvSpPr/>
          <p:nvPr/>
        </p:nvSpPr>
        <p:spPr>
          <a:xfrm>
            <a:off x="6069090" y="188400"/>
            <a:ext cx="5946819" cy="614448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6380B90-FF25-9199-C553-D557829D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1" y="3566826"/>
            <a:ext cx="5752576" cy="19787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88BB77-E55D-67C3-7618-172FED5D6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47" y="288811"/>
            <a:ext cx="5752575" cy="257440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4CADE5E-6C68-FFD2-8D6E-5DDF4D34C8B2}"/>
              </a:ext>
            </a:extLst>
          </p:cNvPr>
          <p:cNvSpPr/>
          <p:nvPr/>
        </p:nvSpPr>
        <p:spPr>
          <a:xfrm>
            <a:off x="158161" y="193565"/>
            <a:ext cx="5779343" cy="614448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00A264F-8425-1AC6-3135-E4168740E37F}"/>
              </a:ext>
            </a:extLst>
          </p:cNvPr>
          <p:cNvSpPr/>
          <p:nvPr/>
        </p:nvSpPr>
        <p:spPr>
          <a:xfrm>
            <a:off x="762773" y="522045"/>
            <a:ext cx="4438117" cy="264249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59BFE37-B183-2383-BE16-26749F0EF43F}"/>
              </a:ext>
            </a:extLst>
          </p:cNvPr>
          <p:cNvSpPr/>
          <p:nvPr/>
        </p:nvSpPr>
        <p:spPr>
          <a:xfrm>
            <a:off x="771739" y="3489363"/>
            <a:ext cx="4429152" cy="217252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左-右雙向 12">
            <a:extLst>
              <a:ext uri="{FF2B5EF4-FFF2-40B4-BE49-F238E27FC236}">
                <a16:creationId xmlns:a16="http://schemas.microsoft.com/office/drawing/2014/main" id="{B666D5B3-202F-35BD-6D06-8E813C199EFB}"/>
              </a:ext>
            </a:extLst>
          </p:cNvPr>
          <p:cNvSpPr/>
          <p:nvPr/>
        </p:nvSpPr>
        <p:spPr>
          <a:xfrm>
            <a:off x="5234867" y="2102384"/>
            <a:ext cx="687050" cy="2652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圖說文字: 向上箭號 14">
            <a:extLst>
              <a:ext uri="{FF2B5EF4-FFF2-40B4-BE49-F238E27FC236}">
                <a16:creationId xmlns:a16="http://schemas.microsoft.com/office/drawing/2014/main" id="{F5A25678-529E-A7EA-BFDC-F547DE209CE1}"/>
              </a:ext>
            </a:extLst>
          </p:cNvPr>
          <p:cNvSpPr/>
          <p:nvPr/>
        </p:nvSpPr>
        <p:spPr>
          <a:xfrm>
            <a:off x="1393098" y="5420759"/>
            <a:ext cx="2296273" cy="735830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16" name="圖說文字: 向上箭號 15">
            <a:extLst>
              <a:ext uri="{FF2B5EF4-FFF2-40B4-BE49-F238E27FC236}">
                <a16:creationId xmlns:a16="http://schemas.microsoft.com/office/drawing/2014/main" id="{1F47AE2E-D419-A068-08D9-83C839D0488C}"/>
              </a:ext>
            </a:extLst>
          </p:cNvPr>
          <p:cNvSpPr/>
          <p:nvPr/>
        </p:nvSpPr>
        <p:spPr>
          <a:xfrm>
            <a:off x="1658401" y="2353936"/>
            <a:ext cx="2081898" cy="735830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8E602DC-6003-C2C9-3F76-D2BA1E60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479" y="238037"/>
            <a:ext cx="5745511" cy="2642496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4643C46-3006-5520-516D-15604B93E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964"/>
          <a:stretch/>
        </p:blipFill>
        <p:spPr>
          <a:xfrm>
            <a:off x="6252147" y="2905433"/>
            <a:ext cx="5657752" cy="2756453"/>
          </a:xfrm>
          <a:prstGeom prst="rect">
            <a:avLst/>
          </a:prstGeom>
        </p:spPr>
      </p:pic>
      <p:sp>
        <p:nvSpPr>
          <p:cNvPr id="25" name="箭號: 左-右雙向 24">
            <a:extLst>
              <a:ext uri="{FF2B5EF4-FFF2-40B4-BE49-F238E27FC236}">
                <a16:creationId xmlns:a16="http://schemas.microsoft.com/office/drawing/2014/main" id="{BB8CF16D-DE29-0878-E5BE-1F188B6469B1}"/>
              </a:ext>
            </a:extLst>
          </p:cNvPr>
          <p:cNvSpPr/>
          <p:nvPr/>
        </p:nvSpPr>
        <p:spPr>
          <a:xfrm>
            <a:off x="6131912" y="2102384"/>
            <a:ext cx="687050" cy="2652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圖說文字: 向上箭號 13">
            <a:extLst>
              <a:ext uri="{FF2B5EF4-FFF2-40B4-BE49-F238E27FC236}">
                <a16:creationId xmlns:a16="http://schemas.microsoft.com/office/drawing/2014/main" id="{D914BB94-92F7-F46D-5118-5243CB3731CA}"/>
              </a:ext>
            </a:extLst>
          </p:cNvPr>
          <p:cNvSpPr/>
          <p:nvPr/>
        </p:nvSpPr>
        <p:spPr>
          <a:xfrm>
            <a:off x="4672831" y="2500300"/>
            <a:ext cx="2081899" cy="735830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正確邊界大小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CAB5AB9-3F6C-417F-E8D3-6004FB570D7F}"/>
              </a:ext>
            </a:extLst>
          </p:cNvPr>
          <p:cNvSpPr/>
          <p:nvPr/>
        </p:nvSpPr>
        <p:spPr>
          <a:xfrm>
            <a:off x="6823440" y="3473269"/>
            <a:ext cx="4438117" cy="221351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圖說文字: 向上箭號 26">
            <a:extLst>
              <a:ext uri="{FF2B5EF4-FFF2-40B4-BE49-F238E27FC236}">
                <a16:creationId xmlns:a16="http://schemas.microsoft.com/office/drawing/2014/main" id="{DE320F65-1EB3-A385-D798-AF6B81878344}"/>
              </a:ext>
            </a:extLst>
          </p:cNvPr>
          <p:cNvSpPr/>
          <p:nvPr/>
        </p:nvSpPr>
        <p:spPr>
          <a:xfrm>
            <a:off x="6899434" y="5549245"/>
            <a:ext cx="2313733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8EF0D11-D457-CBF5-ADEE-A6E09E4D2EC5}"/>
              </a:ext>
            </a:extLst>
          </p:cNvPr>
          <p:cNvSpPr/>
          <p:nvPr/>
        </p:nvSpPr>
        <p:spPr>
          <a:xfrm>
            <a:off x="6922061" y="492282"/>
            <a:ext cx="4438117" cy="264249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圖說文字: 向上箭號 20">
            <a:extLst>
              <a:ext uri="{FF2B5EF4-FFF2-40B4-BE49-F238E27FC236}">
                <a16:creationId xmlns:a16="http://schemas.microsoft.com/office/drawing/2014/main" id="{63B0D1CF-D811-9070-1A4D-C0A5A6016A36}"/>
              </a:ext>
            </a:extLst>
          </p:cNvPr>
          <p:cNvSpPr/>
          <p:nvPr/>
        </p:nvSpPr>
        <p:spPr>
          <a:xfrm>
            <a:off x="8536652" y="2519896"/>
            <a:ext cx="2313733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</p:spTree>
    <p:extLst>
      <p:ext uri="{BB962C8B-B14F-4D97-AF65-F5344CB8AC3E}">
        <p14:creationId xmlns:p14="http://schemas.microsoft.com/office/powerpoint/2010/main" val="33347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2722F2-3144-9B07-A969-8607BD1537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9466" y="323416"/>
            <a:ext cx="9793067" cy="62111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D318CF4-7726-24BD-63D1-B18B1DABF161}"/>
              </a:ext>
            </a:extLst>
          </p:cNvPr>
          <p:cNvSpPr/>
          <p:nvPr/>
        </p:nvSpPr>
        <p:spPr>
          <a:xfrm>
            <a:off x="6096000" y="323416"/>
            <a:ext cx="4896533" cy="599207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73C71D-3504-0B85-DED5-90CAEFF80377}"/>
              </a:ext>
            </a:extLst>
          </p:cNvPr>
          <p:cNvSpPr/>
          <p:nvPr/>
        </p:nvSpPr>
        <p:spPr>
          <a:xfrm>
            <a:off x="6838732" y="828251"/>
            <a:ext cx="3576004" cy="415859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E8790D-248E-B086-F7BC-19E44EDB79E0}"/>
              </a:ext>
            </a:extLst>
          </p:cNvPr>
          <p:cNvSpPr/>
          <p:nvPr/>
        </p:nvSpPr>
        <p:spPr>
          <a:xfrm>
            <a:off x="1065355" y="323416"/>
            <a:ext cx="4939660" cy="599207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FC533E-08B9-7A93-540C-E2A5B55FCFC9}"/>
              </a:ext>
            </a:extLst>
          </p:cNvPr>
          <p:cNvSpPr/>
          <p:nvPr/>
        </p:nvSpPr>
        <p:spPr>
          <a:xfrm>
            <a:off x="1842767" y="447874"/>
            <a:ext cx="3576004" cy="452372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圖說文字: 向上箭號 8">
            <a:extLst>
              <a:ext uri="{FF2B5EF4-FFF2-40B4-BE49-F238E27FC236}">
                <a16:creationId xmlns:a16="http://schemas.microsoft.com/office/drawing/2014/main" id="{17C1DD91-7988-3BBA-434D-C295567F65D5}"/>
              </a:ext>
            </a:extLst>
          </p:cNvPr>
          <p:cNvSpPr/>
          <p:nvPr/>
        </p:nvSpPr>
        <p:spPr>
          <a:xfrm>
            <a:off x="369794" y="2924484"/>
            <a:ext cx="2140182" cy="78994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zh-TW" altLang="en-US" sz="240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邊界大小</a:t>
            </a:r>
            <a:endParaRPr lang="en-US" altLang="zh-TW" sz="2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6" name="圖說文字: 向上箭號 5">
            <a:extLst>
              <a:ext uri="{FF2B5EF4-FFF2-40B4-BE49-F238E27FC236}">
                <a16:creationId xmlns:a16="http://schemas.microsoft.com/office/drawing/2014/main" id="{7574B5FE-2358-E469-0163-81DD944FE749}"/>
              </a:ext>
            </a:extLst>
          </p:cNvPr>
          <p:cNvSpPr/>
          <p:nvPr/>
        </p:nvSpPr>
        <p:spPr>
          <a:xfrm>
            <a:off x="5539147" y="4862390"/>
            <a:ext cx="2374436" cy="120267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錯誤</a:t>
            </a:r>
            <a:r>
              <a:rPr lang="zh-TW" altLang="en-US" sz="240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表格大小</a:t>
            </a:r>
            <a:endParaRPr lang="en-US" altLang="zh-TW" sz="2400" dirty="0">
              <a:solidFill>
                <a:srgbClr val="002060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未符合邊界大小</a:t>
            </a:r>
          </a:p>
        </p:txBody>
      </p:sp>
      <p:sp>
        <p:nvSpPr>
          <p:cNvPr id="10" name="箭號: 左-右雙向 9">
            <a:extLst>
              <a:ext uri="{FF2B5EF4-FFF2-40B4-BE49-F238E27FC236}">
                <a16:creationId xmlns:a16="http://schemas.microsoft.com/office/drawing/2014/main" id="{DDF1F0FE-1185-331A-208D-A39BF4509E7E}"/>
              </a:ext>
            </a:extLst>
          </p:cNvPr>
          <p:cNvSpPr/>
          <p:nvPr/>
        </p:nvSpPr>
        <p:spPr>
          <a:xfrm>
            <a:off x="1256488" y="2630487"/>
            <a:ext cx="512294" cy="1584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左-右雙向 10">
            <a:extLst>
              <a:ext uri="{FF2B5EF4-FFF2-40B4-BE49-F238E27FC236}">
                <a16:creationId xmlns:a16="http://schemas.microsoft.com/office/drawing/2014/main" id="{E33DFC2A-1F47-54F9-AA9C-350A68594B4A}"/>
              </a:ext>
            </a:extLst>
          </p:cNvPr>
          <p:cNvSpPr/>
          <p:nvPr/>
        </p:nvSpPr>
        <p:spPr>
          <a:xfrm>
            <a:off x="6178467" y="4480560"/>
            <a:ext cx="512294" cy="1584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圖說文字: 向上箭號 11">
            <a:extLst>
              <a:ext uri="{FF2B5EF4-FFF2-40B4-BE49-F238E27FC236}">
                <a16:creationId xmlns:a16="http://schemas.microsoft.com/office/drawing/2014/main" id="{3E644DF5-B923-00CE-5E6E-8C214D1CA8D9}"/>
              </a:ext>
            </a:extLst>
          </p:cNvPr>
          <p:cNvSpPr/>
          <p:nvPr/>
        </p:nvSpPr>
        <p:spPr>
          <a:xfrm>
            <a:off x="8491379" y="4641461"/>
            <a:ext cx="2071327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13" name="圖說文字: 向上箭號 12">
            <a:extLst>
              <a:ext uri="{FF2B5EF4-FFF2-40B4-BE49-F238E27FC236}">
                <a16:creationId xmlns:a16="http://schemas.microsoft.com/office/drawing/2014/main" id="{340FD6BE-F5CD-5323-32D9-7946FE83C177}"/>
              </a:ext>
            </a:extLst>
          </p:cNvPr>
          <p:cNvSpPr/>
          <p:nvPr/>
        </p:nvSpPr>
        <p:spPr>
          <a:xfrm>
            <a:off x="2768954" y="3959541"/>
            <a:ext cx="2229766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</p:spTree>
    <p:extLst>
      <p:ext uri="{BB962C8B-B14F-4D97-AF65-F5344CB8AC3E}">
        <p14:creationId xmlns:p14="http://schemas.microsoft.com/office/powerpoint/2010/main" val="8525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D2339A88-F41D-222F-BDB4-66EDFCFA1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76"/>
          <a:stretch/>
        </p:blipFill>
        <p:spPr>
          <a:xfrm>
            <a:off x="-685303" y="3790939"/>
            <a:ext cx="7855546" cy="261135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C3011E9-79A3-CEC8-63CB-70BBBADA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18" y="3941302"/>
            <a:ext cx="5744552" cy="204055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C8D5D17-5594-48C6-5CA2-968AEADCD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5" b="37326"/>
          <a:stretch/>
        </p:blipFill>
        <p:spPr>
          <a:xfrm>
            <a:off x="6242191" y="306647"/>
            <a:ext cx="5608320" cy="32191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D007985-F587-FAE5-A8BA-AE2B477735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305"/>
          <a:stretch/>
        </p:blipFill>
        <p:spPr>
          <a:xfrm>
            <a:off x="280487" y="306647"/>
            <a:ext cx="5682001" cy="3387530"/>
          </a:xfrm>
          <a:prstGeom prst="rect">
            <a:avLst/>
          </a:prstGeom>
        </p:spPr>
      </p:pic>
      <p:sp>
        <p:nvSpPr>
          <p:cNvPr id="5" name="圖說文字: 向上箭號 4">
            <a:extLst>
              <a:ext uri="{FF2B5EF4-FFF2-40B4-BE49-F238E27FC236}">
                <a16:creationId xmlns:a16="http://schemas.microsoft.com/office/drawing/2014/main" id="{9EB9B858-1DBB-8D72-68C6-2C14D73C1245}"/>
              </a:ext>
            </a:extLst>
          </p:cNvPr>
          <p:cNvSpPr/>
          <p:nvPr/>
        </p:nvSpPr>
        <p:spPr>
          <a:xfrm>
            <a:off x="8161101" y="3295090"/>
            <a:ext cx="2349891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  <p:sp>
        <p:nvSpPr>
          <p:cNvPr id="6" name="圖說文字: 向上箭號 5">
            <a:extLst>
              <a:ext uri="{FF2B5EF4-FFF2-40B4-BE49-F238E27FC236}">
                <a16:creationId xmlns:a16="http://schemas.microsoft.com/office/drawing/2014/main" id="{303A7A40-243B-2D78-CBBE-AC83A2F7E59A}"/>
              </a:ext>
            </a:extLst>
          </p:cNvPr>
          <p:cNvSpPr/>
          <p:nvPr/>
        </p:nvSpPr>
        <p:spPr>
          <a:xfrm>
            <a:off x="3544401" y="2804490"/>
            <a:ext cx="2034309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4229EE-A8D0-9420-33CE-28A0146205AB}"/>
              </a:ext>
            </a:extLst>
          </p:cNvPr>
          <p:cNvSpPr/>
          <p:nvPr/>
        </p:nvSpPr>
        <p:spPr>
          <a:xfrm>
            <a:off x="305555" y="209884"/>
            <a:ext cx="5698088" cy="64382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993831-A960-3F60-703B-65373EC273F0}"/>
              </a:ext>
            </a:extLst>
          </p:cNvPr>
          <p:cNvSpPr/>
          <p:nvPr/>
        </p:nvSpPr>
        <p:spPr>
          <a:xfrm>
            <a:off x="6188357" y="196617"/>
            <a:ext cx="5815513" cy="645149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圖說文字: 向上箭號 15">
            <a:extLst>
              <a:ext uri="{FF2B5EF4-FFF2-40B4-BE49-F238E27FC236}">
                <a16:creationId xmlns:a16="http://schemas.microsoft.com/office/drawing/2014/main" id="{7AFB7282-ED75-3542-9C81-FD28DB672AF1}"/>
              </a:ext>
            </a:extLst>
          </p:cNvPr>
          <p:cNvSpPr/>
          <p:nvPr/>
        </p:nvSpPr>
        <p:spPr>
          <a:xfrm>
            <a:off x="3544401" y="5842714"/>
            <a:ext cx="2034309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未採單行行距</a:t>
            </a:r>
          </a:p>
        </p:txBody>
      </p:sp>
      <p:sp>
        <p:nvSpPr>
          <p:cNvPr id="17" name="圖說文字: 向上箭號 16">
            <a:extLst>
              <a:ext uri="{FF2B5EF4-FFF2-40B4-BE49-F238E27FC236}">
                <a16:creationId xmlns:a16="http://schemas.microsoft.com/office/drawing/2014/main" id="{CF873FD9-C729-ABD8-B1DD-6AB5C4CA171E}"/>
              </a:ext>
            </a:extLst>
          </p:cNvPr>
          <p:cNvSpPr/>
          <p:nvPr/>
        </p:nvSpPr>
        <p:spPr>
          <a:xfrm>
            <a:off x="8059198" y="5830080"/>
            <a:ext cx="2349891" cy="721273"/>
          </a:xfrm>
          <a:prstGeom prst="upArrow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正確</a:t>
            </a:r>
            <a:r>
              <a:rPr lang="en-US" altLang="zh-TW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-</a:t>
            </a:r>
            <a:r>
              <a:rPr lang="zh-TW" altLang="en-US" sz="2400" dirty="0">
                <a:solidFill>
                  <a:srgbClr val="002060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單行行距</a:t>
            </a:r>
          </a:p>
        </p:txBody>
      </p:sp>
    </p:spTree>
    <p:extLst>
      <p:ext uri="{BB962C8B-B14F-4D97-AF65-F5344CB8AC3E}">
        <p14:creationId xmlns:p14="http://schemas.microsoft.com/office/powerpoint/2010/main" val="217389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499</Words>
  <Application>Microsoft Office PowerPoint</Application>
  <PresentationFormat>寬螢幕</PresentationFormat>
  <Paragraphs>64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源泉圓體 B</vt:lpstr>
      <vt:lpstr>Office 佈景主題</vt:lpstr>
      <vt:lpstr>112年度 進階審查常見補件原因  1.行政審查常見錯誤 2.NP2送審格式常見錯誤</vt:lpstr>
      <vt:lpstr>1.行政審查常見錯誤 </vt:lpstr>
      <vt:lpstr>認證申請同意書不通過原因</vt:lpstr>
      <vt:lpstr>在職教育紀錄不通過原因</vt:lpstr>
      <vt:lpstr>NP3品質管理活動不通過原因</vt:lpstr>
      <vt:lpstr>2.NP2送審格式常見錯誤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嘉均 顏</dc:creator>
  <cp:lastModifiedBy>嘉均 顏</cp:lastModifiedBy>
  <cp:revision>12</cp:revision>
  <dcterms:created xsi:type="dcterms:W3CDTF">2022-12-21T02:25:04Z</dcterms:created>
  <dcterms:modified xsi:type="dcterms:W3CDTF">2023-02-09T08:41:45Z</dcterms:modified>
</cp:coreProperties>
</file>